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4" r:id="rId8"/>
    <p:sldId id="262" r:id="rId9"/>
    <p:sldId id="263" r:id="rId10"/>
    <p:sldId id="261" r:id="rId11"/>
    <p:sldId id="266" r:id="rId12"/>
    <p:sldId id="267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29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B6585-477E-4A3C-ADAC-3257E5BC1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0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A87F-670F-4A11-8155-D6132170F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3E598-2C42-4627-BB60-4A0DC405F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2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486150" y="2133600"/>
            <a:ext cx="3028950" cy="29146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486150" y="5251451"/>
            <a:ext cx="3028950" cy="29167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5C31D-01BE-4767-87F6-D87B2E910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4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47107-E3FD-4F94-ADDD-5E21816BE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14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DA526-9945-47DB-8D15-E67C82E51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3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865FC-A7D3-45DA-9D26-76055423B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4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2B52F-8D72-4A11-8642-F70B68B4E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3F723-41B4-44DF-813B-EBAC82DDE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6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6E12E-605E-4F94-AAB0-DFE61F464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64346-6F02-4929-A994-948FB601A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8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F7B7A-0171-4767-8EB7-D9FCB84AD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79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FC293DD-1FFA-4AE6-9F38-147498D08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7.wmf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pPr eaLnBrk="1" hangingPunct="1"/>
            <a:r>
              <a:rPr lang="en-US" b="1" smtClean="0"/>
              <a:t>Section 1.3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Calculating Limits Using the Limit Laws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62865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u="sng"/>
              <a:t>Theorem</a:t>
            </a:r>
            <a:r>
              <a:rPr lang="en-US" sz="3200" b="1"/>
              <a:t>:</a:t>
            </a:r>
            <a:r>
              <a:rPr lang="en-US" sz="3200"/>
              <a:t>  If  </a:t>
            </a:r>
            <a:r>
              <a:rPr lang="en-US" sz="3200" i="1"/>
              <a:t>f</a:t>
            </a:r>
            <a:r>
              <a:rPr lang="en-US" sz="3200"/>
              <a:t> (</a:t>
            </a:r>
            <a:r>
              <a:rPr lang="en-US" sz="3200" i="1"/>
              <a:t>x</a:t>
            </a:r>
            <a:r>
              <a:rPr lang="en-US" sz="3200"/>
              <a:t>) </a:t>
            </a:r>
            <a:r>
              <a:rPr lang="en-US" sz="3200">
                <a:cs typeface="Times New Roman" pitchFamily="18" charset="0"/>
              </a:rPr>
              <a:t>≤ </a:t>
            </a:r>
            <a:r>
              <a:rPr lang="en-US" sz="3200" i="1">
                <a:cs typeface="Times New Roman" pitchFamily="18" charset="0"/>
              </a:rPr>
              <a:t>g</a:t>
            </a:r>
            <a:r>
              <a:rPr lang="en-US" sz="3200">
                <a:cs typeface="Times New Roman" pitchFamily="18" charset="0"/>
              </a:rPr>
              <a:t>(</a:t>
            </a:r>
            <a:r>
              <a:rPr lang="en-US" sz="3200" i="1">
                <a:cs typeface="Times New Roman" pitchFamily="18" charset="0"/>
              </a:rPr>
              <a:t>x</a:t>
            </a:r>
            <a:r>
              <a:rPr lang="en-US" sz="3200">
                <a:cs typeface="Times New Roman" pitchFamily="18" charset="0"/>
              </a:rPr>
              <a:t>) ≤ </a:t>
            </a:r>
            <a:r>
              <a:rPr lang="en-US" sz="3200" i="1">
                <a:cs typeface="Times New Roman" pitchFamily="18" charset="0"/>
              </a:rPr>
              <a:t>h</a:t>
            </a:r>
            <a:r>
              <a:rPr lang="en-US" sz="3200">
                <a:cs typeface="Times New Roman" pitchFamily="18" charset="0"/>
              </a:rPr>
              <a:t>(</a:t>
            </a:r>
            <a:r>
              <a:rPr lang="en-US" sz="3200" i="1">
                <a:cs typeface="Times New Roman" pitchFamily="18" charset="0"/>
              </a:rPr>
              <a:t>x</a:t>
            </a:r>
            <a:r>
              <a:rPr lang="en-US" sz="3200">
                <a:cs typeface="Times New Roman" pitchFamily="18" charset="0"/>
              </a:rPr>
              <a:t>)  when </a:t>
            </a:r>
            <a:r>
              <a:rPr lang="en-US" sz="3200" i="1">
                <a:cs typeface="Times New Roman" pitchFamily="18" charset="0"/>
              </a:rPr>
              <a:t>x</a:t>
            </a:r>
            <a:r>
              <a:rPr lang="en-US" sz="3200">
                <a:cs typeface="Times New Roman" pitchFamily="18" charset="0"/>
              </a:rPr>
              <a:t> is near </a:t>
            </a:r>
            <a:r>
              <a:rPr lang="en-US" sz="3200" i="1">
                <a:cs typeface="Times New Roman" pitchFamily="18" charset="0"/>
              </a:rPr>
              <a:t>a</a:t>
            </a:r>
            <a:r>
              <a:rPr lang="en-US" sz="3200">
                <a:cs typeface="Times New Roman" pitchFamily="18" charset="0"/>
              </a:rPr>
              <a:t> (except possibly at </a:t>
            </a:r>
            <a:r>
              <a:rPr lang="en-US" sz="3200" i="1">
                <a:cs typeface="Times New Roman" pitchFamily="18" charset="0"/>
              </a:rPr>
              <a:t>a</a:t>
            </a:r>
            <a:r>
              <a:rPr lang="en-US" sz="3200">
                <a:cs typeface="Times New Roman" pitchFamily="18" charset="0"/>
              </a:rPr>
              <a:t>) and</a:t>
            </a:r>
          </a:p>
          <a:p>
            <a:pPr eaLnBrk="1" hangingPunct="1">
              <a:spcBef>
                <a:spcPct val="50000"/>
              </a:spcBef>
            </a:pPr>
            <a:endParaRPr lang="en-US" sz="320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3200">
                <a:cs typeface="Times New Roman" pitchFamily="18" charset="0"/>
              </a:rPr>
              <a:t>then</a:t>
            </a:r>
            <a:endParaRPr lang="en-US" sz="3200" b="1" u="sng">
              <a:cs typeface="Times New Roman" pitchFamily="18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4763"/>
            <a:ext cx="6172200" cy="1524000"/>
          </a:xfrm>
        </p:spPr>
        <p:txBody>
          <a:bodyPr/>
          <a:lstStyle/>
          <a:p>
            <a:pPr eaLnBrk="1" hangingPunct="1"/>
            <a:r>
              <a:rPr lang="en-US" b="1" dirty="0" smtClean="0"/>
              <a:t>THE SQUEEZE THEOREM</a:t>
            </a:r>
          </a:p>
        </p:txBody>
      </p:sp>
      <p:graphicFrame>
        <p:nvGraphicFramePr>
          <p:cNvPr id="1024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571625" y="3046413"/>
          <a:ext cx="49530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3" imgW="1497950" imgH="291973" progId="Equation.3">
                  <p:embed/>
                </p:oleObj>
              </mc:Choice>
              <mc:Fallback>
                <p:oleObj name="Equation" r:id="rId3" imgW="1497950" imgH="29197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3046413"/>
                        <a:ext cx="49530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752600" y="4343400"/>
          <a:ext cx="3886200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5" imgW="837836" imgH="291973" progId="Equation.3">
                  <p:embed/>
                </p:oleObj>
              </mc:Choice>
              <mc:Fallback>
                <p:oleObj name="Equation" r:id="rId5" imgW="837836" imgH="29197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343400"/>
                        <a:ext cx="3886200" cy="106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466725" y="5715000"/>
            <a:ext cx="58864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u="sng"/>
              <a:t>NOTE</a:t>
            </a:r>
            <a:r>
              <a:rPr lang="en-US" sz="3200"/>
              <a:t>:  This theorem is also sometimes called the </a:t>
            </a:r>
            <a:r>
              <a:rPr lang="en-US" sz="3200" i="1" u="sng"/>
              <a:t>Sandwich Theorem</a:t>
            </a:r>
            <a:r>
              <a:rPr lang="en-US" sz="3200"/>
              <a:t>.</a:t>
            </a:r>
            <a:endParaRPr lang="en-US" sz="3200" u="sng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42900" y="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 smtClean="0"/>
              <a:t>THE SQUEEZE THEOREM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ex2html_wrap_inline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12" y="2057400"/>
            <a:ext cx="2126512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$ -1 \le \sin x \le +1 $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699" y="3810000"/>
            <a:ext cx="2501462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$ \displaystyle{ \lim_{ x \to \infty } \ { -1 \over x } = 0 = \lim_{ x \to \infty } \ { 1 \over x } } $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020" y="4781897"/>
            <a:ext cx="3497417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$ \displaystyle{ \lim_{ x \to \infty } \ { \sin x \over x } = 0 } $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699" y="6219306"/>
            <a:ext cx="2688060" cy="123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32610" y="457199"/>
            <a:ext cx="48958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b="1" dirty="0"/>
              <a:t>THE </a:t>
            </a:r>
            <a:r>
              <a:rPr lang="en-US" b="1" dirty="0" smtClean="0"/>
              <a:t>SQUEEZE THEOREM</a:t>
            </a:r>
          </a:p>
          <a:p>
            <a:pPr algn="ctr" eaLnBrk="1" hangingPunct="1"/>
            <a:r>
              <a:rPr lang="en-US" b="1" dirty="0" smtClean="0"/>
              <a:t>Example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025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32610" y="457199"/>
            <a:ext cx="48958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b="1" dirty="0"/>
              <a:t>THE </a:t>
            </a:r>
            <a:r>
              <a:rPr lang="en-US" b="1" dirty="0" smtClean="0"/>
              <a:t>SQUEEZE THEOREM</a:t>
            </a:r>
          </a:p>
          <a:p>
            <a:pPr algn="ctr" eaLnBrk="1" hangingPunct="1"/>
            <a:r>
              <a:rPr lang="en-US" b="1" dirty="0" smtClean="0"/>
              <a:t>Example</a:t>
            </a:r>
            <a:endParaRPr lang="en-US" b="1" dirty="0"/>
          </a:p>
        </p:txBody>
      </p:sp>
      <p:pic>
        <p:nvPicPr>
          <p:cNvPr id="12290" name="Picture 2" descr="tex2html_wrap_inline1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529" y="1442699"/>
            <a:ext cx="232040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math.ucdavis.edu/~kouba/CalcOneDIRECTORY/squeezedirectory/squeez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6" y="1981200"/>
            <a:ext cx="35242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3400" y="5081828"/>
            <a:ext cx="480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Prove by </a:t>
            </a:r>
            <a:r>
              <a:rPr lang="en-US" dirty="0"/>
              <a:t>considering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areas of right triangle OAD, </a:t>
            </a:r>
            <a:endParaRPr lang="en-US" dirty="0" smtClean="0"/>
          </a:p>
          <a:p>
            <a:r>
              <a:rPr lang="en-US" dirty="0" smtClean="0"/>
              <a:t>sector </a:t>
            </a:r>
            <a:r>
              <a:rPr lang="en-US" dirty="0"/>
              <a:t>OAC, </a:t>
            </a:r>
            <a:r>
              <a:rPr lang="en-US" dirty="0" smtClean="0"/>
              <a:t>and</a:t>
            </a:r>
          </a:p>
          <a:p>
            <a:r>
              <a:rPr lang="en-US" dirty="0" smtClean="0"/>
              <a:t> </a:t>
            </a:r>
            <a:r>
              <a:rPr lang="en-US" dirty="0"/>
              <a:t>right triangle </a:t>
            </a:r>
            <a:r>
              <a:rPr lang="en-US" dirty="0" smtClean="0"/>
              <a:t>OBC.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8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and state the excluded values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+12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−35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10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369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28600" y="1930400"/>
            <a:ext cx="63436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Suppose that </a:t>
            </a:r>
            <a:r>
              <a:rPr lang="en-US" i="1"/>
              <a:t>c</a:t>
            </a:r>
            <a:r>
              <a:rPr lang="en-US"/>
              <a:t> is a constant and the limits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                 and                  exist.  Then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pPr eaLnBrk="1" hangingPunct="1"/>
            <a:r>
              <a:rPr lang="en-US" b="1" smtClean="0"/>
              <a:t>LIMIT LAWS THEOREM</a:t>
            </a:r>
          </a:p>
        </p:txBody>
      </p:sp>
      <p:graphicFrame>
        <p:nvGraphicFramePr>
          <p:cNvPr id="3076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2524125" y="2362200"/>
          <a:ext cx="1438275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558558" imgH="291973" progId="Equation.3">
                  <p:embed/>
                </p:oleObj>
              </mc:Choice>
              <mc:Fallback>
                <p:oleObj name="Equation" r:id="rId3" imgW="558558" imgH="29197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25" y="2362200"/>
                        <a:ext cx="1438275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28600" y="2362200"/>
          <a:ext cx="1417638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545863" imgH="291973" progId="Equation.3">
                  <p:embed/>
                </p:oleObj>
              </mc:Choice>
              <mc:Fallback>
                <p:oleObj name="Equation" r:id="rId5" imgW="545863" imgH="29197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362200"/>
                        <a:ext cx="1417638" cy="92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38125" y="3429000"/>
          <a:ext cx="6057900" cy="487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7" imgW="2705100" imgH="1879600" progId="Equation.3">
                  <p:embed/>
                </p:oleObj>
              </mc:Choice>
              <mc:Fallback>
                <p:oleObj name="Equation" r:id="rId7" imgW="2705100" imgH="1879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3429000"/>
                        <a:ext cx="6057900" cy="487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LIMIT LAWS (CONTINUED)</a:t>
            </a:r>
          </a:p>
        </p:txBody>
      </p:sp>
      <p:graphicFrame>
        <p:nvGraphicFramePr>
          <p:cNvPr id="4099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2244725"/>
          <a:ext cx="6858000" cy="576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3594100" imgH="3022600" progId="Equation.3">
                  <p:embed/>
                </p:oleObj>
              </mc:Choice>
              <mc:Fallback>
                <p:oleObj name="Equation" r:id="rId3" imgW="3594100" imgH="302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44725"/>
                        <a:ext cx="6858000" cy="576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DIRECT SUBSTITUTION PROPERTY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76225" y="2057400"/>
            <a:ext cx="6172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/>
              <a:t>If </a:t>
            </a:r>
            <a:r>
              <a:rPr lang="en-US" sz="3200" i="1"/>
              <a:t>f</a:t>
            </a:r>
            <a:r>
              <a:rPr lang="en-US" sz="3200"/>
              <a:t> is a polynomial or a rational function and </a:t>
            </a:r>
            <a:r>
              <a:rPr lang="en-US" sz="3200" i="1"/>
              <a:t>a</a:t>
            </a:r>
            <a:r>
              <a:rPr lang="en-US" sz="3200"/>
              <a:t> is in the domain of </a:t>
            </a:r>
            <a:r>
              <a:rPr lang="en-US" sz="3200" i="1"/>
              <a:t>f</a:t>
            </a:r>
            <a:r>
              <a:rPr lang="en-US" sz="3200"/>
              <a:t>, then</a:t>
            </a:r>
          </a:p>
        </p:txBody>
      </p:sp>
      <p:graphicFrame>
        <p:nvGraphicFramePr>
          <p:cNvPr id="5124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1647825" y="3590925"/>
          <a:ext cx="3429000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3" imgW="1054100" imgH="292100" progId="Equation.3">
                  <p:embed/>
                </p:oleObj>
              </mc:Choice>
              <mc:Fallback>
                <p:oleObj name="Equation" r:id="rId3" imgW="1054100" imgH="292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3590925"/>
                        <a:ext cx="3429000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1447800" y="4953000"/>
          <a:ext cx="3375025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5" imgW="926698" imgH="304668" progId="Equation.3">
                  <p:embed/>
                </p:oleObj>
              </mc:Choice>
              <mc:Fallback>
                <p:oleObj name="Equation" r:id="rId5" imgW="926698" imgH="304668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953000"/>
                        <a:ext cx="3375025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 LIMIT THEOREM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80988" y="1828800"/>
            <a:ext cx="62293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u="sng"/>
              <a:t>Theorem</a:t>
            </a:r>
            <a:r>
              <a:rPr lang="en-US" sz="3200" b="1"/>
              <a:t>:</a:t>
            </a:r>
            <a:r>
              <a:rPr lang="en-US" sz="3200"/>
              <a:t>  If  </a:t>
            </a:r>
            <a:r>
              <a:rPr lang="en-US" sz="3200" i="1"/>
              <a:t>f</a:t>
            </a:r>
            <a:r>
              <a:rPr lang="en-US" sz="3200"/>
              <a:t> (</a:t>
            </a:r>
            <a:r>
              <a:rPr lang="en-US" sz="3200" i="1"/>
              <a:t>x</a:t>
            </a:r>
            <a:r>
              <a:rPr lang="en-US" sz="3200"/>
              <a:t>) </a:t>
            </a:r>
            <a:r>
              <a:rPr lang="en-US" sz="3200">
                <a:cs typeface="Times New Roman" pitchFamily="18" charset="0"/>
              </a:rPr>
              <a:t>≤ </a:t>
            </a:r>
            <a:r>
              <a:rPr lang="en-US" sz="3200" i="1">
                <a:cs typeface="Times New Roman" pitchFamily="18" charset="0"/>
              </a:rPr>
              <a:t>g</a:t>
            </a:r>
            <a:r>
              <a:rPr lang="en-US" sz="3200">
                <a:cs typeface="Times New Roman" pitchFamily="18" charset="0"/>
              </a:rPr>
              <a:t>(</a:t>
            </a:r>
            <a:r>
              <a:rPr lang="en-US" sz="3200" i="1">
                <a:cs typeface="Times New Roman" pitchFamily="18" charset="0"/>
              </a:rPr>
              <a:t>x</a:t>
            </a:r>
            <a:r>
              <a:rPr lang="en-US" sz="3200">
                <a:cs typeface="Times New Roman" pitchFamily="18" charset="0"/>
              </a:rPr>
              <a:t>)  when </a:t>
            </a:r>
            <a:r>
              <a:rPr lang="en-US" sz="3200" i="1">
                <a:cs typeface="Times New Roman" pitchFamily="18" charset="0"/>
              </a:rPr>
              <a:t>x</a:t>
            </a:r>
            <a:r>
              <a:rPr lang="en-US" sz="3200">
                <a:cs typeface="Times New Roman" pitchFamily="18" charset="0"/>
              </a:rPr>
              <a:t> is near </a:t>
            </a:r>
            <a:r>
              <a:rPr lang="en-US" sz="3200" i="1">
                <a:cs typeface="Times New Roman" pitchFamily="18" charset="0"/>
              </a:rPr>
              <a:t>a</a:t>
            </a:r>
            <a:r>
              <a:rPr lang="en-US" sz="3200">
                <a:cs typeface="Times New Roman" pitchFamily="18" charset="0"/>
              </a:rPr>
              <a:t> (except possibly at </a:t>
            </a:r>
            <a:r>
              <a:rPr lang="en-US" sz="3200" i="1">
                <a:cs typeface="Times New Roman" pitchFamily="18" charset="0"/>
              </a:rPr>
              <a:t>a</a:t>
            </a:r>
            <a:r>
              <a:rPr lang="en-US" sz="3200">
                <a:cs typeface="Times New Roman" pitchFamily="18" charset="0"/>
              </a:rPr>
              <a:t>) and the limits of </a:t>
            </a:r>
            <a:r>
              <a:rPr lang="en-US" sz="3200" i="1">
                <a:cs typeface="Times New Roman" pitchFamily="18" charset="0"/>
              </a:rPr>
              <a:t>f</a:t>
            </a:r>
            <a:r>
              <a:rPr lang="en-US" sz="3200">
                <a:cs typeface="Times New Roman" pitchFamily="18" charset="0"/>
              </a:rPr>
              <a:t> and </a:t>
            </a:r>
            <a:r>
              <a:rPr lang="en-US" sz="3200" i="1">
                <a:cs typeface="Times New Roman" pitchFamily="18" charset="0"/>
              </a:rPr>
              <a:t>g</a:t>
            </a:r>
            <a:r>
              <a:rPr lang="en-US" sz="3200">
                <a:cs typeface="Times New Roman" pitchFamily="18" charset="0"/>
              </a:rPr>
              <a:t> both exist as </a:t>
            </a:r>
            <a:r>
              <a:rPr lang="en-US" sz="3200" i="1">
                <a:cs typeface="Times New Roman" pitchFamily="18" charset="0"/>
              </a:rPr>
              <a:t>x</a:t>
            </a:r>
            <a:r>
              <a:rPr lang="en-US" sz="3200">
                <a:cs typeface="Times New Roman" pitchFamily="18" charset="0"/>
              </a:rPr>
              <a:t> approaches </a:t>
            </a:r>
            <a:r>
              <a:rPr lang="en-US" sz="3200" i="1">
                <a:cs typeface="Times New Roman" pitchFamily="18" charset="0"/>
              </a:rPr>
              <a:t>a</a:t>
            </a:r>
            <a:r>
              <a:rPr lang="en-US" sz="3200">
                <a:cs typeface="Times New Roman" pitchFamily="18" charset="0"/>
              </a:rPr>
              <a:t>, then</a:t>
            </a:r>
            <a:endParaRPr lang="en-US" sz="3200" b="1" u="sng">
              <a:cs typeface="Times New Roman" pitchFamily="18" charset="0"/>
            </a:endParaRPr>
          </a:p>
        </p:txBody>
      </p:sp>
      <p:graphicFrame>
        <p:nvGraphicFramePr>
          <p:cNvPr id="6148" name="Object 1"/>
          <p:cNvGraphicFramePr>
            <a:graphicFrameLocks noChangeAspect="1"/>
          </p:cNvGraphicFramePr>
          <p:nvPr/>
        </p:nvGraphicFramePr>
        <p:xfrm>
          <a:off x="457200" y="4343400"/>
          <a:ext cx="6053138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3" imgW="1257300" imgH="292100" progId="Equation.3">
                  <p:embed/>
                </p:oleObj>
              </mc:Choice>
              <mc:Fallback>
                <p:oleObj name="Equation" r:id="rId3" imgW="1257300" imgH="292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343400"/>
                        <a:ext cx="6053138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2"/>
          <p:cNvGraphicFramePr>
            <a:graphicFrameLocks noChangeAspect="1"/>
          </p:cNvGraphicFramePr>
          <p:nvPr/>
        </p:nvGraphicFramePr>
        <p:xfrm>
          <a:off x="457200" y="5486400"/>
          <a:ext cx="5138738" cy="168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5" imgW="1066680" imgH="482400" progId="Equation.3">
                  <p:embed/>
                </p:oleObj>
              </mc:Choice>
              <mc:Fallback>
                <p:oleObj name="Equation" r:id="rId5" imgW="106668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486400"/>
                        <a:ext cx="5138738" cy="168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"/>
          <p:cNvGraphicFramePr>
            <a:graphicFrameLocks noChangeAspect="1"/>
          </p:cNvGraphicFramePr>
          <p:nvPr/>
        </p:nvGraphicFramePr>
        <p:xfrm>
          <a:off x="457200" y="457200"/>
          <a:ext cx="6053138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Equation" r:id="rId3" imgW="1257300" imgH="292100" progId="Equation.3">
                  <p:embed/>
                </p:oleObj>
              </mc:Choice>
              <mc:Fallback>
                <p:oleObj name="Equation" r:id="rId3" imgW="1257300" imgH="292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57200"/>
                        <a:ext cx="6053138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685800" y="1600200"/>
          <a:ext cx="5138738" cy="168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Equation" r:id="rId5" imgW="1066800" imgH="482600" progId="Equation.3">
                  <p:embed/>
                </p:oleObj>
              </mc:Choice>
              <mc:Fallback>
                <p:oleObj name="Equation" r:id="rId5" imgW="1066800" imgH="482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600200"/>
                        <a:ext cx="5138738" cy="168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381000" y="7315200"/>
          <a:ext cx="6053138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Equation" r:id="rId7" imgW="1257300" imgH="292100" progId="Equation.3">
                  <p:embed/>
                </p:oleObj>
              </mc:Choice>
              <mc:Fallback>
                <p:oleObj name="Equation" r:id="rId7" imgW="1257300" imgH="292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7315200"/>
                        <a:ext cx="6053138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" t="45766" r="32216" b="6706"/>
          <a:stretch>
            <a:fillRect/>
          </a:stretch>
        </p:blipFill>
        <p:spPr bwMode="auto">
          <a:xfrm>
            <a:off x="0" y="3276600"/>
            <a:ext cx="6888163" cy="306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5800" y="1676400"/>
            <a:ext cx="2971800" cy="685800"/>
          </a:xfrm>
          <a:prstGeom prst="rect">
            <a:avLst/>
          </a:prstGeom>
          <a:solidFill>
            <a:srgbClr val="92D050">
              <a:alpha val="1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2584450"/>
            <a:ext cx="2971800" cy="685800"/>
          </a:xfrm>
          <a:prstGeom prst="rect">
            <a:avLst/>
          </a:prstGeom>
          <a:solidFill>
            <a:srgbClr val="FF0000">
              <a:alpha val="1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Functions that agree at all but one point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4267200"/>
          </a:xfrm>
        </p:spPr>
        <p:txBody>
          <a:bodyPr/>
          <a:lstStyle/>
          <a:p>
            <a:r>
              <a:rPr lang="en-US" smtClean="0"/>
              <a:t>Compare the functions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lvl="1">
              <a:buFontTx/>
              <a:buNone/>
            </a:pPr>
            <a:r>
              <a:rPr lang="en-US" smtClean="0"/>
              <a:t>And</a:t>
            </a:r>
          </a:p>
          <a:p>
            <a:pPr lvl="1">
              <a:buFontTx/>
              <a:buNone/>
            </a:pPr>
            <a:endParaRPr lang="en-US" smtClean="0"/>
          </a:p>
          <a:p>
            <a:pPr lvl="1">
              <a:buFontTx/>
              <a:buNone/>
            </a:pPr>
            <a:endParaRPr lang="en-US" smtClean="0"/>
          </a:p>
          <a:p>
            <a:pPr lvl="1">
              <a:buFontTx/>
              <a:buNone/>
            </a:pPr>
            <a:endParaRPr lang="en-US" smtClean="0"/>
          </a:p>
        </p:txBody>
      </p:sp>
      <p:graphicFrame>
        <p:nvGraphicFramePr>
          <p:cNvPr id="8196" name="Object 2"/>
          <p:cNvGraphicFramePr>
            <a:graphicFrameLocks noChangeAspect="1"/>
          </p:cNvGraphicFramePr>
          <p:nvPr/>
        </p:nvGraphicFramePr>
        <p:xfrm>
          <a:off x="838200" y="2743200"/>
          <a:ext cx="3424238" cy="16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3" imgW="889000" imgH="419100" progId="Equation.3">
                  <p:embed/>
                </p:oleObj>
              </mc:Choice>
              <mc:Fallback>
                <p:oleObj name="Equation" r:id="rId3" imgW="8890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743200"/>
                        <a:ext cx="3424238" cy="161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3"/>
          <p:cNvGraphicFramePr>
            <a:graphicFrameLocks noChangeAspect="1"/>
          </p:cNvGraphicFramePr>
          <p:nvPr/>
        </p:nvGraphicFramePr>
        <p:xfrm>
          <a:off x="990600" y="5105400"/>
          <a:ext cx="38735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5" imgW="774364" imgH="203112" progId="Equation.3">
                  <p:embed/>
                </p:oleObj>
              </mc:Choice>
              <mc:Fallback>
                <p:oleObj name="Equation" r:id="rId5" imgW="774364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105400"/>
                        <a:ext cx="38735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6324600"/>
            <a:ext cx="6477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3200"/>
              <a:t>How do the graphs compare? The tables?</a:t>
            </a:r>
          </a:p>
          <a:p>
            <a:pPr lvl="1"/>
            <a:endParaRPr lang="en-US" sz="3200"/>
          </a:p>
          <a:p>
            <a:pPr lvl="1"/>
            <a:r>
              <a:rPr lang="en-US" sz="3200">
                <a:solidFill>
                  <a:srgbClr val="FF0000"/>
                </a:solidFill>
              </a:rPr>
              <a:t>What conclusion can you make?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0" y="366713"/>
            <a:ext cx="6858000" cy="2071687"/>
          </a:xfrm>
        </p:spPr>
        <p:txBody>
          <a:bodyPr/>
          <a:lstStyle/>
          <a:p>
            <a:pPr algn="l"/>
            <a:r>
              <a:rPr lang="en-US" sz="4000" smtClean="0"/>
              <a:t>You can try dividing out when the expression is an indeterminate form.</a:t>
            </a:r>
          </a:p>
        </p:txBody>
      </p:sp>
      <p:graphicFrame>
        <p:nvGraphicFramePr>
          <p:cNvPr id="8195" name="Object 2"/>
          <p:cNvGraphicFramePr>
            <a:graphicFrameLocks noChangeAspect="1"/>
          </p:cNvGraphicFramePr>
          <p:nvPr/>
        </p:nvGraphicFramePr>
        <p:xfrm>
          <a:off x="1295400" y="4724400"/>
          <a:ext cx="3668713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952087" imgH="431613" progId="Equation.3">
                  <p:embed/>
                </p:oleObj>
              </mc:Choice>
              <mc:Fallback>
                <p:oleObj name="Equation" r:id="rId3" imgW="952087" imgH="43161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724400"/>
                        <a:ext cx="3668713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2438400"/>
            <a:ext cx="67056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400" dirty="0">
                <a:latin typeface="+mj-lt"/>
              </a:rPr>
              <a:t>			OR</a:t>
            </a:r>
            <a:br>
              <a:rPr lang="en-US" sz="4400" dirty="0">
                <a:latin typeface="+mj-lt"/>
              </a:rPr>
            </a:br>
            <a:r>
              <a:rPr lang="en-US" sz="4000" dirty="0">
                <a:latin typeface="+mj-lt"/>
              </a:rPr>
              <a:t>Rationalizing the numerator.</a:t>
            </a:r>
            <a:endParaRPr lang="en-ZW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231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Design</vt:lpstr>
      <vt:lpstr>Equation</vt:lpstr>
      <vt:lpstr>Section 1.3</vt:lpstr>
      <vt:lpstr>Simplify and state the excluded values</vt:lpstr>
      <vt:lpstr>LIMIT LAWS THEOREM</vt:lpstr>
      <vt:lpstr>LIMIT LAWS (CONTINUED)</vt:lpstr>
      <vt:lpstr>DIRECT SUBSTITUTION PROPERTY</vt:lpstr>
      <vt:lpstr>A LIMIT THEOREM</vt:lpstr>
      <vt:lpstr>PowerPoint Presentation</vt:lpstr>
      <vt:lpstr>Functions that agree at all but one point</vt:lpstr>
      <vt:lpstr>You can try dividing out when the expression is an indeterminate form.</vt:lpstr>
      <vt:lpstr>THE SQUEEZE THEOREM</vt:lpstr>
      <vt:lpstr>PowerPoint Presentation</vt:lpstr>
      <vt:lpstr>PowerPoint Presentation</vt:lpstr>
    </vt:vector>
  </TitlesOfParts>
  <Company>Gordon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2.3</dc:title>
  <dc:creator>Allen Fuller</dc:creator>
  <cp:lastModifiedBy>Raja, Sheila</cp:lastModifiedBy>
  <cp:revision>47</cp:revision>
  <dcterms:created xsi:type="dcterms:W3CDTF">2005-05-23T23:43:35Z</dcterms:created>
  <dcterms:modified xsi:type="dcterms:W3CDTF">2011-09-07T15:51:51Z</dcterms:modified>
</cp:coreProperties>
</file>